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6" r:id="rId3"/>
  </p:sldIdLst>
  <p:sldSz cx="9144000" cy="6858000" type="screen4x3"/>
  <p:notesSz cx="6735763" cy="98663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854E"/>
    <a:srgbClr val="BFE6F5"/>
    <a:srgbClr val="FF6340"/>
    <a:srgbClr val="FF643E"/>
    <a:srgbClr val="0153A9"/>
    <a:srgbClr val="18296B"/>
    <a:srgbClr val="FFFF99"/>
    <a:srgbClr val="FF9856"/>
    <a:srgbClr val="FEB96E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2" autoAdjust="0"/>
    <p:restoredTop sz="94660"/>
  </p:normalViewPr>
  <p:slideViewPr>
    <p:cSldViewPr>
      <p:cViewPr varScale="1">
        <p:scale>
          <a:sx n="110" d="100"/>
          <a:sy n="110" d="100"/>
        </p:scale>
        <p:origin x="165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BFE6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자유형 7"/>
          <p:cNvSpPr/>
          <p:nvPr userDrawn="1"/>
        </p:nvSpPr>
        <p:spPr>
          <a:xfrm>
            <a:off x="7456494" y="0"/>
            <a:ext cx="1690597" cy="836712"/>
          </a:xfrm>
          <a:custGeom>
            <a:avLst/>
            <a:gdLst>
              <a:gd name="connsiteX0" fmla="*/ 664178 w 1690597"/>
              <a:gd name="connsiteY0" fmla="*/ 0 h 836712"/>
              <a:gd name="connsiteX1" fmla="*/ 1690597 w 1690597"/>
              <a:gd name="connsiteY1" fmla="*/ 0 h 836712"/>
              <a:gd name="connsiteX2" fmla="*/ 1690597 w 1690597"/>
              <a:gd name="connsiteY2" fmla="*/ 836712 h 836712"/>
              <a:gd name="connsiteX3" fmla="*/ 0 w 1690597"/>
              <a:gd name="connsiteY3" fmla="*/ 836712 h 83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0597" h="836712">
                <a:moveTo>
                  <a:pt x="664178" y="0"/>
                </a:moveTo>
                <a:lnTo>
                  <a:pt x="1690597" y="0"/>
                </a:lnTo>
                <a:lnTo>
                  <a:pt x="1690597" y="836712"/>
                </a:lnTo>
                <a:lnTo>
                  <a:pt x="0" y="836712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 userDrawn="1"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3" name="그림 1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0829" y="6496221"/>
            <a:ext cx="864096" cy="246885"/>
          </a:xfrm>
          <a:prstGeom prst="rect">
            <a:avLst/>
          </a:prstGeom>
        </p:spPr>
      </p:pic>
      <p:grpSp>
        <p:nvGrpSpPr>
          <p:cNvPr id="16" name="그룹 15"/>
          <p:cNvGrpSpPr/>
          <p:nvPr userDrawn="1"/>
        </p:nvGrpSpPr>
        <p:grpSpPr>
          <a:xfrm>
            <a:off x="488132" y="5373216"/>
            <a:ext cx="8188324" cy="792088"/>
            <a:chOff x="422691" y="5301208"/>
            <a:chExt cx="8188324" cy="792088"/>
          </a:xfrm>
        </p:grpSpPr>
        <p:sp>
          <p:nvSpPr>
            <p:cNvPr id="17" name="직사각형 16"/>
            <p:cNvSpPr/>
            <p:nvPr/>
          </p:nvSpPr>
          <p:spPr>
            <a:xfrm>
              <a:off x="604522" y="5301208"/>
              <a:ext cx="8006493" cy="792088"/>
            </a:xfrm>
            <a:prstGeom prst="rect">
              <a:avLst/>
            </a:prstGeom>
            <a:noFill/>
            <a:ln>
              <a:solidFill>
                <a:srgbClr val="FE854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9" name="그룹 18"/>
            <p:cNvGrpSpPr/>
            <p:nvPr/>
          </p:nvGrpSpPr>
          <p:grpSpPr>
            <a:xfrm>
              <a:off x="422691" y="5513204"/>
              <a:ext cx="363663" cy="363663"/>
              <a:chOff x="1157417" y="5476588"/>
              <a:chExt cx="363663" cy="363663"/>
            </a:xfrm>
          </p:grpSpPr>
          <p:sp>
            <p:nvSpPr>
              <p:cNvPr id="20" name="타원 19"/>
              <p:cNvSpPr/>
              <p:nvPr/>
            </p:nvSpPr>
            <p:spPr>
              <a:xfrm>
                <a:off x="1157417" y="5476588"/>
                <a:ext cx="363663" cy="363663"/>
              </a:xfrm>
              <a:prstGeom prst="ellipse">
                <a:avLst/>
              </a:prstGeom>
              <a:solidFill>
                <a:srgbClr val="FE854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21" name="그림 2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59632" y="5562158"/>
                <a:ext cx="189261" cy="21318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772631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9525-07A0-42A3-8BF1-024B8300A480}" type="datetimeFigureOut">
              <a:rPr lang="ko-KR" altLang="en-US" smtClean="0"/>
              <a:t>2021-12-13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10701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9525-07A0-42A3-8BF1-024B8300A480}" type="datetimeFigureOut">
              <a:rPr lang="ko-KR" altLang="en-US" smtClean="0"/>
              <a:t>2021-12-13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1139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9525-07A0-42A3-8BF1-024B8300A480}" type="datetimeFigureOut">
              <a:rPr lang="ko-KR" altLang="en-US" smtClean="0"/>
              <a:t>2021-12-13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74905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9525-07A0-42A3-8BF1-024B8300A480}" type="datetimeFigureOut">
              <a:rPr lang="ko-KR" altLang="en-US" smtClean="0"/>
              <a:t>2021-12-13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5987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9525-07A0-42A3-8BF1-024B8300A480}" type="datetimeFigureOut">
              <a:rPr lang="ko-KR" altLang="en-US" smtClean="0"/>
              <a:t>2021-12-13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884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9525-07A0-42A3-8BF1-024B8300A480}" type="datetimeFigureOut">
              <a:rPr lang="ko-KR" altLang="en-US" smtClean="0"/>
              <a:t>2021-12-13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655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9525-07A0-42A3-8BF1-024B8300A480}" type="datetimeFigureOut">
              <a:rPr lang="ko-KR" altLang="en-US" smtClean="0"/>
              <a:t>2021-12-13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3763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5" name="그룹 4"/>
          <p:cNvGrpSpPr/>
          <p:nvPr userDrawn="1"/>
        </p:nvGrpSpPr>
        <p:grpSpPr>
          <a:xfrm>
            <a:off x="1547664" y="1484784"/>
            <a:ext cx="5868144" cy="1800200"/>
            <a:chOff x="1475656" y="2132856"/>
            <a:chExt cx="5868144" cy="1800200"/>
          </a:xfrm>
        </p:grpSpPr>
        <p:sp>
          <p:nvSpPr>
            <p:cNvPr id="6" name="직사각형 5"/>
            <p:cNvSpPr/>
            <p:nvPr/>
          </p:nvSpPr>
          <p:spPr>
            <a:xfrm>
              <a:off x="1691680" y="2348880"/>
              <a:ext cx="5652120" cy="1584176"/>
            </a:xfrm>
            <a:prstGeom prst="rect">
              <a:avLst/>
            </a:prstGeom>
            <a:solidFill>
              <a:srgbClr val="0153A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475656" y="2132856"/>
              <a:ext cx="1080120" cy="1080120"/>
            </a:xfrm>
            <a:prstGeom prst="rect">
              <a:avLst/>
            </a:prstGeom>
            <a:solidFill>
              <a:srgbClr val="18296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0" name="제목 1"/>
          <p:cNvSpPr txBox="1">
            <a:spLocks/>
          </p:cNvSpPr>
          <p:nvPr userDrawn="1"/>
        </p:nvSpPr>
        <p:spPr>
          <a:xfrm>
            <a:off x="5233646" y="3284983"/>
            <a:ext cx="2016224" cy="10673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3200" dirty="0" smtClean="0">
                <a:solidFill>
                  <a:schemeClr val="bg1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회원가입</a:t>
            </a:r>
            <a:endParaRPr lang="ko-KR" altLang="en-US" sz="3200" dirty="0">
              <a:solidFill>
                <a:schemeClr val="bg1"/>
              </a:solidFill>
              <a:latin typeface="G마켓 산스 Bold" panose="02000000000000000000" pitchFamily="50" charset="-127"/>
              <a:ea typeface="G마켓 산스 Bold" panose="02000000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75415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9525-07A0-42A3-8BF1-024B8300A480}" type="datetimeFigureOut">
              <a:rPr lang="ko-KR" altLang="en-US" smtClean="0"/>
              <a:t>2021-12-13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2582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79525-07A0-42A3-8BF1-024B8300A480}" type="datetimeFigureOut">
              <a:rPr lang="ko-KR" altLang="en-US" smtClean="0"/>
              <a:t>2021-12-13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24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79525-07A0-42A3-8BF1-024B8300A480}" type="datetimeFigureOut">
              <a:rPr lang="ko-KR" altLang="en-US" smtClean="0"/>
              <a:t>2021-12-13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E4F0C-72E4-4F90-B6E8-A12F837E87C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2447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6" y="1042263"/>
            <a:ext cx="5945470" cy="404292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669963" y="5161952"/>
            <a:ext cx="8006493" cy="119397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rgbClr val="FE85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BFE6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자유형 3"/>
          <p:cNvSpPr/>
          <p:nvPr/>
        </p:nvSpPr>
        <p:spPr>
          <a:xfrm>
            <a:off x="7456494" y="0"/>
            <a:ext cx="1690597" cy="836712"/>
          </a:xfrm>
          <a:custGeom>
            <a:avLst/>
            <a:gdLst>
              <a:gd name="connsiteX0" fmla="*/ 664178 w 1690597"/>
              <a:gd name="connsiteY0" fmla="*/ 0 h 836712"/>
              <a:gd name="connsiteX1" fmla="*/ 1690597 w 1690597"/>
              <a:gd name="connsiteY1" fmla="*/ 0 h 836712"/>
              <a:gd name="connsiteX2" fmla="*/ 1690597 w 1690597"/>
              <a:gd name="connsiteY2" fmla="*/ 836712 h 836712"/>
              <a:gd name="connsiteX3" fmla="*/ 0 w 1690597"/>
              <a:gd name="connsiteY3" fmla="*/ 836712 h 83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0597" h="836712">
                <a:moveTo>
                  <a:pt x="664178" y="0"/>
                </a:moveTo>
                <a:lnTo>
                  <a:pt x="1690597" y="0"/>
                </a:lnTo>
                <a:lnTo>
                  <a:pt x="1690597" y="836712"/>
                </a:lnTo>
                <a:lnTo>
                  <a:pt x="0" y="836712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829" y="6496221"/>
            <a:ext cx="864096" cy="246885"/>
          </a:xfrm>
          <a:prstGeom prst="rect">
            <a:avLst/>
          </a:prstGeom>
        </p:spPr>
      </p:pic>
      <p:grpSp>
        <p:nvGrpSpPr>
          <p:cNvPr id="9" name="그룹 8"/>
          <p:cNvGrpSpPr/>
          <p:nvPr/>
        </p:nvGrpSpPr>
        <p:grpSpPr>
          <a:xfrm>
            <a:off x="488132" y="5517232"/>
            <a:ext cx="363663" cy="363663"/>
            <a:chOff x="1157417" y="5321882"/>
            <a:chExt cx="363663" cy="363663"/>
          </a:xfrm>
        </p:grpSpPr>
        <p:sp>
          <p:nvSpPr>
            <p:cNvPr id="10" name="타원 9"/>
            <p:cNvSpPr/>
            <p:nvPr/>
          </p:nvSpPr>
          <p:spPr>
            <a:xfrm>
              <a:off x="1157417" y="5321882"/>
              <a:ext cx="363663" cy="363663"/>
            </a:xfrm>
            <a:prstGeom prst="ellipse">
              <a:avLst/>
            </a:prstGeom>
            <a:solidFill>
              <a:srgbClr val="FE85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59632" y="5407452"/>
              <a:ext cx="189261" cy="213180"/>
            </a:xfrm>
            <a:prstGeom prst="rect">
              <a:avLst/>
            </a:prstGeom>
          </p:spPr>
        </p:pic>
      </p:grpSp>
      <p:sp>
        <p:nvSpPr>
          <p:cNvPr id="29" name="제목 1"/>
          <p:cNvSpPr txBox="1">
            <a:spLocks/>
          </p:cNvSpPr>
          <p:nvPr/>
        </p:nvSpPr>
        <p:spPr>
          <a:xfrm>
            <a:off x="306534" y="260648"/>
            <a:ext cx="3925190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1800" dirty="0" smtClean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모더나</a:t>
            </a:r>
            <a:r>
              <a:rPr lang="en-US" altLang="ko-KR" sz="1800" dirty="0" smtClean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(8ml) </a:t>
            </a:r>
            <a:r>
              <a:rPr lang="ko-KR" altLang="en-US" sz="1800" dirty="0" smtClean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실제사용량 등록  </a:t>
            </a:r>
            <a:r>
              <a:rPr lang="en-US" altLang="ko-KR" sz="1800" dirty="0" smtClean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|   </a:t>
            </a:r>
          </a:p>
        </p:txBody>
      </p:sp>
      <p:sp>
        <p:nvSpPr>
          <p:cNvPr id="20" name="标题 11"/>
          <p:cNvSpPr txBox="1">
            <a:spLocks/>
          </p:cNvSpPr>
          <p:nvPr/>
        </p:nvSpPr>
        <p:spPr>
          <a:xfrm>
            <a:off x="899592" y="5197124"/>
            <a:ext cx="7648846" cy="11121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indent="-228600" algn="l">
              <a:lnSpc>
                <a:spcPct val="150000"/>
              </a:lnSpc>
              <a:buAutoNum type="arabicParenR"/>
            </a:pPr>
            <a:r>
              <a:rPr lang="ko-KR" altLang="en-US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예방접종등록 화면에서  </a:t>
            </a:r>
            <a:r>
              <a:rPr lang="en-US" altLang="ko-KR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[</a:t>
            </a:r>
            <a:r>
              <a:rPr lang="ko-KR" altLang="en-US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백신사용량 수정</a:t>
            </a:r>
            <a:r>
              <a:rPr lang="en-US" altLang="ko-KR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] </a:t>
            </a:r>
            <a:r>
              <a:rPr lang="ko-KR" altLang="en-US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을 클릭시 접종기관 일자별 접종현황 팝업이 나타납니다</a:t>
            </a:r>
            <a:r>
              <a:rPr lang="en-US" altLang="ko-KR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 </a:t>
            </a:r>
          </a:p>
          <a:p>
            <a:pPr marL="228600" indent="-228600" algn="l">
              <a:lnSpc>
                <a:spcPct val="150000"/>
              </a:lnSpc>
              <a:buAutoNum type="arabicParenR"/>
            </a:pPr>
            <a:r>
              <a:rPr lang="ko-KR" altLang="en-US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모더나 선택 시 모더나</a:t>
            </a:r>
            <a:r>
              <a:rPr lang="en-US" altLang="ko-KR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(8m)</a:t>
            </a:r>
            <a:r>
              <a:rPr lang="ko-KR" altLang="en-US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 수정 관련 정보를 수정할 수 있는 </a:t>
            </a:r>
            <a:r>
              <a:rPr lang="ko-KR" altLang="en-US" sz="1100" dirty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칸</a:t>
            </a:r>
            <a:r>
              <a:rPr lang="ko-KR" altLang="en-US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이 나타나며 모더나</a:t>
            </a:r>
            <a:r>
              <a:rPr lang="en-US" altLang="ko-KR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(8ml) </a:t>
            </a:r>
            <a:r>
              <a:rPr lang="ko-KR" altLang="en-US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실제사용량이랑 차이가 있을 시 해당</a:t>
            </a:r>
            <a:r>
              <a:rPr lang="en-US" altLang="ko-KR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vial</a:t>
            </a:r>
            <a:r>
              <a:rPr lang="ko-KR" altLang="en-US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을 선택 후 </a:t>
            </a:r>
            <a:r>
              <a:rPr lang="en-US" altLang="ko-KR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[</a:t>
            </a:r>
            <a:r>
              <a:rPr lang="ko-KR" altLang="en-US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저장</a:t>
            </a:r>
            <a:r>
              <a:rPr lang="en-US" altLang="ko-KR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]</a:t>
            </a:r>
            <a:r>
              <a:rPr lang="ko-KR" altLang="en-US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을 클릭하여 등록해주세요</a:t>
            </a:r>
            <a:r>
              <a:rPr lang="en-US" altLang="ko-KR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  <a:p>
            <a:pPr algn="l">
              <a:lnSpc>
                <a:spcPct val="150000"/>
              </a:lnSpc>
            </a:pPr>
            <a:r>
              <a:rPr lang="en-US" altLang="ko-KR" sz="1100" dirty="0">
                <a:solidFill>
                  <a:srgbClr val="FF0000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※ </a:t>
            </a:r>
            <a:r>
              <a:rPr lang="ko-KR" altLang="en-US" sz="1100" dirty="0" smtClean="0">
                <a:solidFill>
                  <a:srgbClr val="FF0000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모더나</a:t>
            </a:r>
            <a:r>
              <a:rPr lang="en-US" altLang="ko-KR" sz="1100" dirty="0" smtClean="0">
                <a:solidFill>
                  <a:srgbClr val="FF0000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(6ml) </a:t>
            </a:r>
            <a:r>
              <a:rPr lang="ko-KR" altLang="en-US" sz="1100" dirty="0" smtClean="0">
                <a:solidFill>
                  <a:srgbClr val="FF0000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백신 또는 다른 백신</a:t>
            </a:r>
            <a:r>
              <a:rPr lang="ko-KR" altLang="en-US" sz="1100" dirty="0">
                <a:solidFill>
                  <a:srgbClr val="FF0000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의</a:t>
            </a:r>
            <a:r>
              <a:rPr lang="ko-KR" altLang="en-US" sz="1100" dirty="0" smtClean="0">
                <a:solidFill>
                  <a:srgbClr val="FF0000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 사용량 수정은 기존 방법과 동일합니다</a:t>
            </a:r>
            <a:r>
              <a:rPr lang="en-US" altLang="ko-KR" sz="1100" dirty="0" smtClean="0">
                <a:solidFill>
                  <a:srgbClr val="FF0000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  <a:endParaRPr lang="en-US" altLang="ko-KR" sz="1100" dirty="0">
              <a:solidFill>
                <a:srgbClr val="FF0000"/>
              </a:solidFill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40" name="제목 1"/>
          <p:cNvSpPr txBox="1">
            <a:spLocks/>
          </p:cNvSpPr>
          <p:nvPr/>
        </p:nvSpPr>
        <p:spPr>
          <a:xfrm>
            <a:off x="8338964" y="246292"/>
            <a:ext cx="55842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" dirty="0" smtClean="0">
                <a:solidFill>
                  <a:schemeClr val="bg1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01</a:t>
            </a:r>
            <a:endParaRPr lang="en-US" altLang="ko-KR" sz="1400" dirty="0" smtClean="0">
              <a:solidFill>
                <a:schemeClr val="bg1"/>
              </a:solidFill>
              <a:latin typeface="G마켓 산스 Bold" panose="02000000000000000000" pitchFamily="50" charset="-127"/>
              <a:ea typeface="G마켓 산스 Bold" panose="02000000000000000000" pitchFamily="50" charset="-127"/>
            </a:endParaRPr>
          </a:p>
        </p:txBody>
      </p:sp>
      <p:sp>
        <p:nvSpPr>
          <p:cNvPr id="24" name="모서리가 둥근 직사각형 23"/>
          <p:cNvSpPr/>
          <p:nvPr/>
        </p:nvSpPr>
        <p:spPr>
          <a:xfrm>
            <a:off x="6516216" y="3284984"/>
            <a:ext cx="990789" cy="246487"/>
          </a:xfrm>
          <a:prstGeom prst="roundRect">
            <a:avLst>
              <a:gd name="adj" fmla="val 2161"/>
            </a:avLst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모서리가 둥근 직사각형 20"/>
          <p:cNvSpPr/>
          <p:nvPr/>
        </p:nvSpPr>
        <p:spPr>
          <a:xfrm>
            <a:off x="3162882" y="2332648"/>
            <a:ext cx="2690376" cy="168715"/>
          </a:xfrm>
          <a:prstGeom prst="roundRect">
            <a:avLst>
              <a:gd name="adj" fmla="val 2161"/>
            </a:avLst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3120851" y="3923797"/>
            <a:ext cx="2752136" cy="358845"/>
          </a:xfrm>
          <a:prstGeom prst="roundRect">
            <a:avLst>
              <a:gd name="adj" fmla="val 2161"/>
            </a:avLst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설명선 1 11"/>
          <p:cNvSpPr/>
          <p:nvPr/>
        </p:nvSpPr>
        <p:spPr>
          <a:xfrm>
            <a:off x="1385945" y="3456661"/>
            <a:ext cx="1385855" cy="404387"/>
          </a:xfrm>
          <a:prstGeom prst="borderCallout1">
            <a:avLst>
              <a:gd name="adj1" fmla="val 52642"/>
              <a:gd name="adj2" fmla="val 103645"/>
              <a:gd name="adj3" fmla="val 110241"/>
              <a:gd name="adj4" fmla="val 127345"/>
            </a:avLst>
          </a:prstGeom>
          <a:solidFill>
            <a:srgbClr val="00B050"/>
          </a:solidFill>
          <a:ln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/>
              <a:t>모더나</a:t>
            </a:r>
            <a:r>
              <a:rPr lang="en-US" altLang="ko-KR" sz="1050" dirty="0" smtClean="0"/>
              <a:t>8ml</a:t>
            </a:r>
            <a:r>
              <a:rPr lang="ko-KR" altLang="en-US" sz="1050" dirty="0" smtClean="0"/>
              <a:t> 사용량정보</a:t>
            </a:r>
            <a:endParaRPr lang="en-US" altLang="ko-KR" sz="1050" dirty="0"/>
          </a:p>
        </p:txBody>
      </p:sp>
      <p:sp>
        <p:nvSpPr>
          <p:cNvPr id="22" name="제목 1"/>
          <p:cNvSpPr txBox="1">
            <a:spLocks/>
          </p:cNvSpPr>
          <p:nvPr/>
        </p:nvSpPr>
        <p:spPr>
          <a:xfrm>
            <a:off x="3851920" y="318300"/>
            <a:ext cx="335471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1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모더나</a:t>
            </a:r>
            <a:r>
              <a:rPr lang="en-US" altLang="ko-KR" sz="1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(8ml) </a:t>
            </a:r>
            <a:r>
              <a:rPr lang="ko-KR" altLang="en-US" sz="1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관리</a:t>
            </a:r>
            <a:r>
              <a:rPr lang="en-US" altLang="ko-KR" sz="1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 </a:t>
            </a:r>
            <a:r>
              <a:rPr lang="ko-KR" altLang="en-US" sz="1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매뉴얼</a:t>
            </a:r>
          </a:p>
        </p:txBody>
      </p:sp>
    </p:spTree>
    <p:extLst>
      <p:ext uri="{BB962C8B-B14F-4D97-AF65-F5344CB8AC3E}">
        <p14:creationId xmlns:p14="http://schemas.microsoft.com/office/powerpoint/2010/main" val="4058681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6" y="1042263"/>
            <a:ext cx="5945470" cy="404292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669963" y="5161952"/>
            <a:ext cx="8006493" cy="1193975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solidFill>
              <a:srgbClr val="FE85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ko-KR" altLang="en-US" dirty="0"/>
          </a:p>
        </p:txBody>
      </p:sp>
      <p:sp>
        <p:nvSpPr>
          <p:cNvPr id="3" name="직사각형 2"/>
          <p:cNvSpPr/>
          <p:nvPr/>
        </p:nvSpPr>
        <p:spPr>
          <a:xfrm>
            <a:off x="0" y="0"/>
            <a:ext cx="9144000" cy="836712"/>
          </a:xfrm>
          <a:prstGeom prst="rect">
            <a:avLst/>
          </a:prstGeom>
          <a:solidFill>
            <a:srgbClr val="BFE6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자유형 3"/>
          <p:cNvSpPr/>
          <p:nvPr/>
        </p:nvSpPr>
        <p:spPr>
          <a:xfrm>
            <a:off x="7456494" y="0"/>
            <a:ext cx="1690597" cy="836712"/>
          </a:xfrm>
          <a:custGeom>
            <a:avLst/>
            <a:gdLst>
              <a:gd name="connsiteX0" fmla="*/ 664178 w 1690597"/>
              <a:gd name="connsiteY0" fmla="*/ 0 h 836712"/>
              <a:gd name="connsiteX1" fmla="*/ 1690597 w 1690597"/>
              <a:gd name="connsiteY1" fmla="*/ 0 h 836712"/>
              <a:gd name="connsiteX2" fmla="*/ 1690597 w 1690597"/>
              <a:gd name="connsiteY2" fmla="*/ 836712 h 836712"/>
              <a:gd name="connsiteX3" fmla="*/ 0 w 1690597"/>
              <a:gd name="connsiteY3" fmla="*/ 836712 h 83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0597" h="836712">
                <a:moveTo>
                  <a:pt x="664178" y="0"/>
                </a:moveTo>
                <a:lnTo>
                  <a:pt x="1690597" y="0"/>
                </a:lnTo>
                <a:lnTo>
                  <a:pt x="1690597" y="836712"/>
                </a:lnTo>
                <a:lnTo>
                  <a:pt x="0" y="836712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829" y="6496221"/>
            <a:ext cx="864096" cy="246885"/>
          </a:xfrm>
          <a:prstGeom prst="rect">
            <a:avLst/>
          </a:prstGeom>
        </p:spPr>
      </p:pic>
      <p:grpSp>
        <p:nvGrpSpPr>
          <p:cNvPr id="9" name="그룹 8"/>
          <p:cNvGrpSpPr/>
          <p:nvPr/>
        </p:nvGrpSpPr>
        <p:grpSpPr>
          <a:xfrm>
            <a:off x="488132" y="5517232"/>
            <a:ext cx="363663" cy="363663"/>
            <a:chOff x="1157417" y="5321882"/>
            <a:chExt cx="363663" cy="363663"/>
          </a:xfrm>
        </p:grpSpPr>
        <p:sp>
          <p:nvSpPr>
            <p:cNvPr id="10" name="타원 9"/>
            <p:cNvSpPr/>
            <p:nvPr/>
          </p:nvSpPr>
          <p:spPr>
            <a:xfrm>
              <a:off x="1157417" y="5321882"/>
              <a:ext cx="363663" cy="363663"/>
            </a:xfrm>
            <a:prstGeom prst="ellipse">
              <a:avLst/>
            </a:prstGeom>
            <a:solidFill>
              <a:srgbClr val="FE854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pic>
          <p:nvPicPr>
            <p:cNvPr id="11" name="그림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59632" y="5407452"/>
              <a:ext cx="189261" cy="213180"/>
            </a:xfrm>
            <a:prstGeom prst="rect">
              <a:avLst/>
            </a:prstGeom>
          </p:spPr>
        </p:pic>
      </p:grpSp>
      <p:sp>
        <p:nvSpPr>
          <p:cNvPr id="29" name="제목 1"/>
          <p:cNvSpPr txBox="1">
            <a:spLocks/>
          </p:cNvSpPr>
          <p:nvPr/>
        </p:nvSpPr>
        <p:spPr>
          <a:xfrm>
            <a:off x="306534" y="260648"/>
            <a:ext cx="3925190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1800" dirty="0" smtClean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모더나</a:t>
            </a:r>
            <a:r>
              <a:rPr lang="en-US" altLang="ko-KR" sz="1800" dirty="0" smtClean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(8ml) </a:t>
            </a:r>
            <a:r>
              <a:rPr lang="ko-KR" altLang="en-US" sz="1800" dirty="0" smtClean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실제사용량 등록  </a:t>
            </a:r>
            <a:r>
              <a:rPr lang="en-US" altLang="ko-KR" sz="1800" dirty="0" smtClean="0"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|   </a:t>
            </a:r>
          </a:p>
        </p:txBody>
      </p:sp>
      <p:sp>
        <p:nvSpPr>
          <p:cNvPr id="20" name="标题 11"/>
          <p:cNvSpPr txBox="1">
            <a:spLocks/>
          </p:cNvSpPr>
          <p:nvPr/>
        </p:nvSpPr>
        <p:spPr>
          <a:xfrm>
            <a:off x="899592" y="5197124"/>
            <a:ext cx="7648846" cy="1112196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28600" indent="-228600" algn="l">
              <a:lnSpc>
                <a:spcPct val="150000"/>
              </a:lnSpc>
              <a:buAutoNum type="arabicParenR"/>
            </a:pPr>
            <a:r>
              <a:rPr lang="en-US" altLang="ko-KR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‘</a:t>
            </a:r>
            <a:r>
              <a:rPr lang="ko-KR" altLang="en-US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백신관리</a:t>
            </a:r>
            <a:r>
              <a:rPr lang="en-US" altLang="ko-KR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&gt;</a:t>
            </a:r>
            <a:r>
              <a:rPr lang="ko-KR" altLang="en-US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접종기관백신사용량관리</a:t>
            </a:r>
            <a:r>
              <a:rPr lang="en-US" altLang="ko-KR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’ </a:t>
            </a:r>
            <a:r>
              <a:rPr lang="ko-KR" altLang="en-US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메뉴에서도 동일하게 사용하실 수 있습니다</a:t>
            </a:r>
            <a:r>
              <a:rPr lang="en-US" altLang="ko-KR" sz="1100" dirty="0" smtClean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 </a:t>
            </a:r>
          </a:p>
          <a:p>
            <a:pPr algn="l">
              <a:lnSpc>
                <a:spcPct val="150000"/>
              </a:lnSpc>
            </a:pPr>
            <a:r>
              <a:rPr lang="en-US" altLang="ko-KR" sz="1100" dirty="0">
                <a:latin typeface="나눔스퀘어_ac" panose="020B0600000101010101" pitchFamily="50" charset="-127"/>
                <a:ea typeface="나눔스퀘어_ac" panose="020B0600000101010101" pitchFamily="50" charset="-127"/>
              </a:rPr>
              <a:t/>
            </a:r>
            <a:br>
              <a:rPr lang="en-US" altLang="ko-KR" sz="1100" dirty="0">
                <a:latin typeface="나눔스퀘어_ac" panose="020B0600000101010101" pitchFamily="50" charset="-127"/>
                <a:ea typeface="나눔스퀘어_ac" panose="020B0600000101010101" pitchFamily="50" charset="-127"/>
              </a:rPr>
            </a:br>
            <a:r>
              <a:rPr lang="en-US" altLang="ko-KR" sz="1100" dirty="0">
                <a:solidFill>
                  <a:srgbClr val="FF0000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※ </a:t>
            </a:r>
            <a:r>
              <a:rPr lang="ko-KR" altLang="en-US" sz="1100" dirty="0">
                <a:solidFill>
                  <a:srgbClr val="FF0000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모더나</a:t>
            </a:r>
            <a:r>
              <a:rPr lang="en-US" altLang="ko-KR" sz="1100" dirty="0">
                <a:solidFill>
                  <a:srgbClr val="FF0000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(6ml) </a:t>
            </a:r>
            <a:r>
              <a:rPr lang="ko-KR" altLang="en-US" sz="1100" dirty="0">
                <a:solidFill>
                  <a:srgbClr val="FF0000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백신 또는 다른 백신의 사용량 수정은 기존 방법과 동일합니다</a:t>
            </a:r>
            <a:r>
              <a:rPr lang="en-US" altLang="ko-KR" sz="1100" dirty="0">
                <a:solidFill>
                  <a:srgbClr val="FF0000"/>
                </a:solidFill>
                <a:latin typeface="나눔스퀘어_ac" panose="020B0600000101010101" pitchFamily="50" charset="-127"/>
                <a:ea typeface="나눔스퀘어_ac" panose="020B0600000101010101" pitchFamily="50" charset="-127"/>
              </a:rPr>
              <a:t>.</a:t>
            </a:r>
          </a:p>
          <a:p>
            <a:pPr algn="l">
              <a:lnSpc>
                <a:spcPct val="150000"/>
              </a:lnSpc>
            </a:pPr>
            <a:endParaRPr lang="en-US" altLang="ko-KR" sz="1100" dirty="0" smtClean="0">
              <a:latin typeface="나눔스퀘어_ac" panose="020B0600000101010101" pitchFamily="50" charset="-127"/>
              <a:ea typeface="나눔스퀘어_ac" panose="020B0600000101010101" pitchFamily="50" charset="-127"/>
            </a:endParaRPr>
          </a:p>
        </p:txBody>
      </p:sp>
      <p:sp>
        <p:nvSpPr>
          <p:cNvPr id="40" name="제목 1"/>
          <p:cNvSpPr txBox="1">
            <a:spLocks/>
          </p:cNvSpPr>
          <p:nvPr/>
        </p:nvSpPr>
        <p:spPr>
          <a:xfrm>
            <a:off x="8338964" y="246292"/>
            <a:ext cx="558426" cy="432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1400" dirty="0" smtClean="0">
                <a:solidFill>
                  <a:schemeClr val="bg1"/>
                </a:solidFill>
                <a:latin typeface="G마켓 산스 Bold" panose="02000000000000000000" pitchFamily="50" charset="-127"/>
                <a:ea typeface="G마켓 산스 Bold" panose="02000000000000000000" pitchFamily="50" charset="-127"/>
              </a:rPr>
              <a:t>02</a:t>
            </a:r>
            <a:endParaRPr lang="en-US" altLang="ko-KR" sz="1400" dirty="0" smtClean="0">
              <a:solidFill>
                <a:schemeClr val="bg1"/>
              </a:solidFill>
              <a:latin typeface="G마켓 산스 Bold" panose="02000000000000000000" pitchFamily="50" charset="-127"/>
              <a:ea typeface="G마켓 산스 Bold" panose="02000000000000000000" pitchFamily="50" charset="-127"/>
            </a:endParaRPr>
          </a:p>
        </p:txBody>
      </p:sp>
      <p:sp>
        <p:nvSpPr>
          <p:cNvPr id="21" name="모서리가 둥근 직사각형 20"/>
          <p:cNvSpPr/>
          <p:nvPr/>
        </p:nvSpPr>
        <p:spPr>
          <a:xfrm>
            <a:off x="5884669" y="1971906"/>
            <a:ext cx="330501" cy="168715"/>
          </a:xfrm>
          <a:prstGeom prst="roundRect">
            <a:avLst>
              <a:gd name="adj" fmla="val 2161"/>
            </a:avLst>
          </a:prstGeom>
          <a:noFill/>
          <a:ln w="28575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4861426" y="3462868"/>
            <a:ext cx="1553509" cy="477623"/>
          </a:xfrm>
          <a:prstGeom prst="roundRect">
            <a:avLst>
              <a:gd name="adj" fmla="val 2161"/>
            </a:avLst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제목 1"/>
          <p:cNvSpPr txBox="1">
            <a:spLocks/>
          </p:cNvSpPr>
          <p:nvPr/>
        </p:nvSpPr>
        <p:spPr>
          <a:xfrm>
            <a:off x="3851920" y="318300"/>
            <a:ext cx="3354714" cy="2880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ko-KR" altLang="en-US" sz="1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모더나</a:t>
            </a:r>
            <a:r>
              <a:rPr lang="en-US" altLang="ko-KR" sz="1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(8ml) </a:t>
            </a:r>
            <a:r>
              <a:rPr lang="ko-KR" altLang="en-US" sz="1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관리</a:t>
            </a:r>
            <a:r>
              <a:rPr lang="en-US" altLang="ko-KR" sz="1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 </a:t>
            </a:r>
            <a:r>
              <a:rPr lang="ko-KR" altLang="en-US" sz="1000" dirty="0">
                <a:latin typeface="나눔스퀘어 Light" panose="020B0600000101010101" pitchFamily="50" charset="-127"/>
                <a:ea typeface="나눔스퀘어 Light" panose="020B0600000101010101" pitchFamily="50" charset="-127"/>
              </a:rPr>
              <a:t>매뉴얼</a:t>
            </a:r>
          </a:p>
        </p:txBody>
      </p:sp>
      <p:sp>
        <p:nvSpPr>
          <p:cNvPr id="23" name="설명선 1 22"/>
          <p:cNvSpPr/>
          <p:nvPr/>
        </p:nvSpPr>
        <p:spPr>
          <a:xfrm>
            <a:off x="3131840" y="2996952"/>
            <a:ext cx="1385855" cy="404387"/>
          </a:xfrm>
          <a:prstGeom prst="borderCallout1">
            <a:avLst>
              <a:gd name="adj1" fmla="val 52642"/>
              <a:gd name="adj2" fmla="val 103645"/>
              <a:gd name="adj3" fmla="val 110241"/>
              <a:gd name="adj4" fmla="val 127345"/>
            </a:avLst>
          </a:prstGeom>
          <a:solidFill>
            <a:srgbClr val="00B050"/>
          </a:solidFill>
          <a:ln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50" dirty="0" smtClean="0"/>
              <a:t>모더나</a:t>
            </a:r>
            <a:r>
              <a:rPr lang="en-US" altLang="ko-KR" sz="1050" dirty="0" smtClean="0"/>
              <a:t>8ml</a:t>
            </a:r>
            <a:r>
              <a:rPr lang="ko-KR" altLang="en-US" sz="1050" dirty="0" smtClean="0"/>
              <a:t> 사용량정보</a:t>
            </a:r>
            <a:endParaRPr lang="en-US" altLang="ko-KR" sz="1050" dirty="0"/>
          </a:p>
        </p:txBody>
      </p:sp>
    </p:spTree>
    <p:extLst>
      <p:ext uri="{BB962C8B-B14F-4D97-AF65-F5344CB8AC3E}">
        <p14:creationId xmlns:p14="http://schemas.microsoft.com/office/powerpoint/2010/main" val="330162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1649</TotalTime>
  <Words>109</Words>
  <Application>Microsoft Office PowerPoint</Application>
  <PresentationFormat>화면 슬라이드 쇼(4:3)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8" baseType="lpstr">
      <vt:lpstr>G마켓 산스 Bold</vt:lpstr>
      <vt:lpstr>나눔스퀘어 Light</vt:lpstr>
      <vt:lpstr>나눔스퀘어_ac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Company>Windows7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코로나19 대상자관리(의료기관) 매뉴얼 </dc:title>
  <dc:creator>User</dc:creator>
  <cp:lastModifiedBy>user</cp:lastModifiedBy>
  <cp:revision>466</cp:revision>
  <cp:lastPrinted>2021-01-14T09:39:24Z</cp:lastPrinted>
  <dcterms:created xsi:type="dcterms:W3CDTF">2021-01-14T00:45:55Z</dcterms:created>
  <dcterms:modified xsi:type="dcterms:W3CDTF">2021-12-13T01:55:34Z</dcterms:modified>
</cp:coreProperties>
</file>